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5" r:id="rId1"/>
  </p:sldMasterIdLst>
  <p:notesMasterIdLst>
    <p:notesMasterId r:id="rId17"/>
  </p:notesMasterIdLst>
  <p:handoutMasterIdLst>
    <p:handoutMasterId r:id="rId18"/>
  </p:handoutMasterIdLst>
  <p:sldIdLst>
    <p:sldId id="256" r:id="rId2"/>
    <p:sldId id="269" r:id="rId3"/>
    <p:sldId id="270" r:id="rId4"/>
    <p:sldId id="271" r:id="rId5"/>
    <p:sldId id="272" r:id="rId6"/>
    <p:sldId id="275" r:id="rId7"/>
    <p:sldId id="257" r:id="rId8"/>
    <p:sldId id="264" r:id="rId9"/>
    <p:sldId id="277" r:id="rId10"/>
    <p:sldId id="278" r:id="rId11"/>
    <p:sldId id="279" r:id="rId12"/>
    <p:sldId id="280" r:id="rId13"/>
    <p:sldId id="281" r:id="rId14"/>
    <p:sldId id="258" r:id="rId15"/>
    <p:sldId id="282"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5"/>
    <p:restoredTop sz="94624"/>
  </p:normalViewPr>
  <p:slideViewPr>
    <p:cSldViewPr snapToGrid="0">
      <p:cViewPr varScale="1">
        <p:scale>
          <a:sx n="139" d="100"/>
          <a:sy n="139" d="100"/>
        </p:scale>
        <p:origin x="42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CABAFB-5875-994F-AC62-152E0E28D5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4A353F-A74A-2E45-B160-13D8797727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DF9B75-2FA3-DB46-AC3D-9366080E27FC}" type="datetimeFigureOut">
              <a:rPr lang="en-US" smtClean="0"/>
              <a:t>12/12/18</a:t>
            </a:fld>
            <a:endParaRPr lang="en-US"/>
          </a:p>
        </p:txBody>
      </p:sp>
      <p:sp>
        <p:nvSpPr>
          <p:cNvPr id="4" name="Footer Placeholder 3">
            <a:extLst>
              <a:ext uri="{FF2B5EF4-FFF2-40B4-BE49-F238E27FC236}">
                <a16:creationId xmlns:a16="http://schemas.microsoft.com/office/drawing/2014/main" id="{60ED3C1E-D820-604B-A9F4-B4328177A3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895598-95D2-7043-8C54-6FB7842C49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7A069D-BCE5-164D-B34B-6A5F4CE55811}" type="slidenum">
              <a:rPr lang="en-US" smtClean="0"/>
              <a:t>‹#›</a:t>
            </a:fld>
            <a:endParaRPr lang="en-US"/>
          </a:p>
        </p:txBody>
      </p:sp>
    </p:spTree>
    <p:extLst>
      <p:ext uri="{BB962C8B-B14F-4D97-AF65-F5344CB8AC3E}">
        <p14:creationId xmlns:p14="http://schemas.microsoft.com/office/powerpoint/2010/main" val="5881464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1</a:t>
            </a:fld>
            <a:endParaRPr sz="1200" b="0" i="0" u="none" strike="noStrike" cap="none">
              <a:solidFill>
                <a:schemeClr val="dk1"/>
              </a:solidFill>
              <a:latin typeface="Open Sans"/>
              <a:ea typeface="Open Sans"/>
              <a:cs typeface="Open Sans"/>
              <a:sym typeface="Open Sans"/>
            </a:endParaRPr>
          </a:p>
        </p:txBody>
      </p:sp>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 name="Google Shape;4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4365ab3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4365ab313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 name="Google Shape;54;g44365ab313_0_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4365ab3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4365ab313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 name="Google Shape;54;g44365ab313_0_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3783515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44365ab31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44365ab313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 name="Google Shape;54;g44365ab313_0_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4270862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17" name="Google Shape;17;p2"/>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18" name="Google Shape;18;p2" descr="_Plaid-Digital_FINAL-NEW.png"/>
          <p:cNvPicPr preferRelativeResize="0"/>
          <p:nvPr/>
        </p:nvPicPr>
        <p:blipFill rotWithShape="1">
          <a:blip r:embed="rId3">
            <a:alphaModFix/>
          </a:blip>
          <a:srcRect l="84736" t="23987" r="4769" b="1988"/>
          <a:stretch/>
        </p:blipFill>
        <p:spPr>
          <a:xfrm>
            <a:off x="457200" y="0"/>
            <a:ext cx="790575" cy="5143500"/>
          </a:xfrm>
          <a:prstGeom prst="rect">
            <a:avLst/>
          </a:prstGeom>
          <a:noFill/>
          <a:ln>
            <a:noFill/>
          </a:ln>
        </p:spPr>
      </p:pic>
      <p:sp>
        <p:nvSpPr>
          <p:cNvPr id="19" name="Google Shape;19;p2"/>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20" name="Google Shape;20;p2"/>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21" name="Google Shape;21;p2" descr="_Plaid-Digital_FINAL-NEW.png"/>
          <p:cNvPicPr preferRelativeResize="0"/>
          <p:nvPr/>
        </p:nvPicPr>
        <p:blipFill rotWithShape="1">
          <a:blip r:embed="rId3">
            <a:alphaModFix/>
          </a:blip>
          <a:srcRect l="84736" t="23987" r="4769" b="1988"/>
          <a:stretch/>
        </p:blipFill>
        <p:spPr>
          <a:xfrm>
            <a:off x="457200" y="0"/>
            <a:ext cx="790575"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26" name="Google Shape;26;p4"/>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marR="0" lvl="0"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38" name="Google Shape;38;p7"/>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 name="Google Shape;40;p7"/>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Google Shape;41;p7"/>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_Plaid-Digital_FINAL-NEW.png"/>
          <p:cNvPicPr preferRelativeResize="0"/>
          <p:nvPr/>
        </p:nvPicPr>
        <p:blipFill rotWithShape="1">
          <a:blip r:embed="rId7">
            <a:alphaModFix/>
          </a:blip>
          <a:srcRect l="59550" t="20874" r="39888" b="2893"/>
          <a:stretch/>
        </p:blipFill>
        <p:spPr>
          <a:xfrm rot="5400000">
            <a:off x="3798887" y="1046163"/>
            <a:ext cx="60325" cy="7658100"/>
          </a:xfrm>
          <a:prstGeom prst="rect">
            <a:avLst/>
          </a:prstGeom>
          <a:noFill/>
          <a:ln>
            <a:noFill/>
          </a:ln>
        </p:spPr>
      </p:pic>
      <p:pic>
        <p:nvPicPr>
          <p:cNvPr id="11" name="Google Shape;11;p1" descr="_Plaid-Digital_FINAL-NEW.png"/>
          <p:cNvPicPr preferRelativeResize="0"/>
          <p:nvPr/>
        </p:nvPicPr>
        <p:blipFill rotWithShape="1">
          <a:blip r:embed="rId7">
            <a:alphaModFix/>
          </a:blip>
          <a:srcRect l="59550" t="20874" r="39888" b="2893"/>
          <a:stretch/>
        </p:blipFill>
        <p:spPr>
          <a:xfrm rot="5400000">
            <a:off x="3798887" y="1046163"/>
            <a:ext cx="60325" cy="7658100"/>
          </a:xfrm>
          <a:prstGeom prst="rect">
            <a:avLst/>
          </a:prstGeom>
          <a:noFill/>
          <a:ln>
            <a:noFill/>
          </a:ln>
        </p:spPr>
      </p:pic>
      <p:sp>
        <p:nvSpPr>
          <p:cNvPr id="12" name="Google Shape;12;p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13" name="Google Shape;13;p1"/>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 name="Google Shape;14;p1"/>
          <p:cNvPicPr preferRelativeResize="0"/>
          <p:nvPr/>
        </p:nvPicPr>
        <p:blipFill rotWithShape="1">
          <a:blip r:embed="rId8">
            <a:alphaModFix/>
          </a:blip>
          <a:srcRect/>
          <a:stretch/>
        </p:blipFill>
        <p:spPr>
          <a:xfrm>
            <a:off x="7772400" y="4248150"/>
            <a:ext cx="1154590" cy="7363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cxnSp>
        <p:nvCxnSpPr>
          <p:cNvPr id="48" name="Google Shape;48;p9"/>
          <p:cNvCxnSpPr/>
          <p:nvPr/>
        </p:nvCxnSpPr>
        <p:spPr>
          <a:xfrm>
            <a:off x="2209800" y="3486150"/>
            <a:ext cx="5486400" cy="0"/>
          </a:xfrm>
          <a:prstGeom prst="straightConnector1">
            <a:avLst/>
          </a:prstGeom>
          <a:noFill/>
          <a:ln w="9525" cap="flat" cmpd="sng">
            <a:solidFill>
              <a:srgbClr val="FFFFFF"/>
            </a:solidFill>
            <a:prstDash val="solid"/>
            <a:round/>
            <a:headEnd type="none" w="sm" len="sm"/>
            <a:tailEnd type="none" w="sm" len="sm"/>
          </a:ln>
        </p:spPr>
      </p:cxnSp>
      <p:sp>
        <p:nvSpPr>
          <p:cNvPr id="49" name="Google Shape;49;p9"/>
          <p:cNvSpPr txBox="1"/>
          <p:nvPr/>
        </p:nvSpPr>
        <p:spPr>
          <a:xfrm>
            <a:off x="2133600" y="2038350"/>
            <a:ext cx="5181600" cy="13716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4000"/>
              <a:buFont typeface="Arial"/>
              <a:buNone/>
            </a:pPr>
            <a:r>
              <a:rPr lang="en-US" sz="3200" b="0" i="0" u="none" strike="noStrike" cap="none">
                <a:solidFill>
                  <a:schemeClr val="lt1"/>
                </a:solidFill>
                <a:latin typeface="Open Sans"/>
                <a:ea typeface="Open Sans"/>
                <a:cs typeface="Open Sans"/>
                <a:sym typeface="Open Sans"/>
              </a:rPr>
              <a:t>Applied Data Science</a:t>
            </a:r>
            <a:endParaRPr sz="3200" b="0" i="0" u="none" strike="noStrike" cap="none">
              <a:solidFill>
                <a:schemeClr val="lt1"/>
              </a:solidFill>
              <a:latin typeface="Open Sans"/>
              <a:ea typeface="Open Sans"/>
              <a:cs typeface="Open Sans"/>
              <a:sym typeface="Open Sans"/>
            </a:endParaRPr>
          </a:p>
        </p:txBody>
      </p:sp>
      <p:sp>
        <p:nvSpPr>
          <p:cNvPr id="50" name="Google Shape;50;p9"/>
          <p:cNvSpPr txBox="1"/>
          <p:nvPr/>
        </p:nvSpPr>
        <p:spPr>
          <a:xfrm>
            <a:off x="2133600" y="3638550"/>
            <a:ext cx="5257800" cy="6858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1600"/>
              <a:buFont typeface="Arial"/>
              <a:buNone/>
            </a:pPr>
            <a:r>
              <a:rPr lang="en-US" sz="1600" b="0" i="0" u="none" strike="noStrike" cap="none" dirty="0">
                <a:solidFill>
                  <a:srgbClr val="FFFFFF"/>
                </a:solidFill>
                <a:latin typeface="Open Sans"/>
                <a:ea typeface="Open Sans"/>
                <a:cs typeface="Open Sans"/>
                <a:sym typeface="Open Sans"/>
              </a:rPr>
              <a:t>Team L – </a:t>
            </a:r>
            <a:r>
              <a:rPr lang="en-US" sz="1600" b="0" i="0" u="none" strike="noStrike" cap="none" dirty="0" err="1">
                <a:solidFill>
                  <a:srgbClr val="FFFFFF"/>
                </a:solidFill>
                <a:latin typeface="Open Sans"/>
                <a:ea typeface="Open Sans"/>
                <a:cs typeface="Open Sans"/>
                <a:sym typeface="Open Sans"/>
              </a:rPr>
              <a:t>Scooby</a:t>
            </a:r>
            <a:r>
              <a:rPr lang="en-US" sz="1600" b="0" i="0" u="none" strike="noStrike" cap="none" dirty="0">
                <a:solidFill>
                  <a:srgbClr val="FFFFFF"/>
                </a:solidFill>
                <a:latin typeface="Open Sans"/>
                <a:ea typeface="Open Sans"/>
                <a:cs typeface="Open Sans"/>
                <a:sym typeface="Open Sans"/>
              </a:rPr>
              <a:t> Data Doo</a:t>
            </a:r>
            <a:endParaRPr sz="1400" b="0" i="0" u="none" strike="noStrike" cap="none" dirty="0">
              <a:solidFill>
                <a:srgbClr val="000000"/>
              </a:solidFill>
              <a:latin typeface="Arial"/>
              <a:ea typeface="Arial"/>
              <a:cs typeface="Arial"/>
              <a:sym typeface="Arial"/>
            </a:endParaRPr>
          </a:p>
          <a:p>
            <a:pPr marL="3175" marR="0" lvl="0" indent="-3175" algn="l" rtl="0">
              <a:lnSpc>
                <a:spcPct val="100000"/>
              </a:lnSpc>
              <a:spcBef>
                <a:spcPts val="320"/>
              </a:spcBef>
              <a:spcAft>
                <a:spcPts val="0"/>
              </a:spcAft>
              <a:buClr>
                <a:srgbClr val="000000"/>
              </a:buClr>
              <a:buSzPts val="1600"/>
              <a:buFont typeface="Arial"/>
              <a:buNone/>
            </a:pPr>
            <a:r>
              <a:rPr lang="en-US" sz="1600" i="1" dirty="0">
                <a:solidFill>
                  <a:srgbClr val="FFFFFF"/>
                </a:solidFill>
                <a:latin typeface="Open Sans"/>
                <a:ea typeface="Open Sans"/>
                <a:cs typeface="Open Sans"/>
                <a:sym typeface="Open Sans"/>
              </a:rPr>
              <a:t>Final Presentation</a:t>
            </a:r>
            <a:endParaRPr dirty="0"/>
          </a:p>
          <a:p>
            <a:pPr marL="3175" marR="0" lvl="0" indent="-3175" algn="l" rtl="0">
              <a:lnSpc>
                <a:spcPct val="100000"/>
              </a:lnSpc>
              <a:spcBef>
                <a:spcPts val="320"/>
              </a:spcBef>
              <a:spcAft>
                <a:spcPts val="0"/>
              </a:spcAft>
              <a:buClr>
                <a:srgbClr val="000000"/>
              </a:buClr>
              <a:buSzPts val="1600"/>
              <a:buFont typeface="Arial"/>
              <a:buNone/>
            </a:pPr>
            <a:r>
              <a:rPr lang="en-US" sz="1600" b="0" i="1" u="none" strike="noStrike" cap="none" dirty="0">
                <a:solidFill>
                  <a:srgbClr val="FFFFFF"/>
                </a:solidFill>
                <a:latin typeface="Open Sans"/>
                <a:ea typeface="Open Sans"/>
                <a:cs typeface="Open Sans"/>
                <a:sym typeface="Open Sans"/>
              </a:rPr>
              <a:t>Presenters - Rishab Narang and Karan Shah</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A61A-64DB-BC42-89EE-CE4B8EE2CBD8}"/>
              </a:ext>
            </a:extLst>
          </p:cNvPr>
          <p:cNvSpPr>
            <a:spLocks noGrp="1"/>
          </p:cNvSpPr>
          <p:nvPr>
            <p:ph type="title"/>
          </p:nvPr>
        </p:nvSpPr>
        <p:spPr/>
        <p:txBody>
          <a:bodyPr/>
          <a:lstStyle/>
          <a:p>
            <a:r>
              <a:rPr lang="en-US" dirty="0"/>
              <a:t>ROC CURVES</a:t>
            </a:r>
          </a:p>
        </p:txBody>
      </p:sp>
      <p:pic>
        <p:nvPicPr>
          <p:cNvPr id="4098" name="Picture 2" descr="/var/folders/l3/frhn6j4d6ssdybnhbllt1tx40000gn/T/com.microsoft.Word/Content.MSO/298E5BBB.tmp">
            <a:extLst>
              <a:ext uri="{FF2B5EF4-FFF2-40B4-BE49-F238E27FC236}">
                <a16:creationId xmlns:a16="http://schemas.microsoft.com/office/drawing/2014/main" id="{3EF004BF-66EF-0744-8BB9-9FB2E82EA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287020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ar/folders/l3/frhn6j4d6ssdybnhbllt1tx40000gn/T/com.microsoft.Word/Content.MSO/75F32881.tmp">
            <a:extLst>
              <a:ext uri="{FF2B5EF4-FFF2-40B4-BE49-F238E27FC236}">
                <a16:creationId xmlns:a16="http://schemas.microsoft.com/office/drawing/2014/main" id="{D0698407-87E3-8F41-B982-DCC5D8EB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747" y="1130300"/>
            <a:ext cx="287020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4.googleusercontent.com/XrQiUiJzycK89kakoOiwjdrdwytnAjrbNNY7BkLl-ADZNakqFHTTMNj1vXG_EwYd8I8r2qpfTOAiaYi9NVfGTwjQ1-9bkScbZy7vNwmh-Xc1xz6LIQjVJacBUVr-8wF8ZNZh16jocj9ZQf6UtQ">
            <a:extLst>
              <a:ext uri="{FF2B5EF4-FFF2-40B4-BE49-F238E27FC236}">
                <a16:creationId xmlns:a16="http://schemas.microsoft.com/office/drawing/2014/main" id="{40B237B5-9868-5D4B-BC97-16EDCA99E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3947" y="1130300"/>
            <a:ext cx="3291500" cy="2882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00597D-D887-8543-98EA-B0AAB33E7B4A}"/>
              </a:ext>
            </a:extLst>
          </p:cNvPr>
          <p:cNvSpPr txBox="1"/>
          <p:nvPr/>
        </p:nvSpPr>
        <p:spPr>
          <a:xfrm>
            <a:off x="8798989" y="4835723"/>
            <a:ext cx="383438" cy="307777"/>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1778939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1494-D637-924F-A247-04F24FC23829}"/>
              </a:ext>
            </a:extLst>
          </p:cNvPr>
          <p:cNvSpPr>
            <a:spLocks noGrp="1"/>
          </p:cNvSpPr>
          <p:nvPr>
            <p:ph type="title"/>
          </p:nvPr>
        </p:nvSpPr>
        <p:spPr/>
        <p:txBody>
          <a:bodyPr/>
          <a:lstStyle/>
          <a:p>
            <a:r>
              <a:rPr lang="en-US" dirty="0"/>
              <a:t>Final Model Results</a:t>
            </a:r>
          </a:p>
        </p:txBody>
      </p:sp>
      <p:pic>
        <p:nvPicPr>
          <p:cNvPr id="6146" name="Picture 2" descr="https://lh6.googleusercontent.com/ThS_qUAV7U9E56-XOqe70t9ex9qsHWgITb35SLXQZTxiwKRFyuP5vlvfOlxaOSKkYfxTgU1g0vH_B_AKd7gt5YeCOXqL2c9c3Kd80dPKyAMTOoCydk_jd-KCOgOXgO2SiryTjT6Moe2Jk33Csw">
            <a:extLst>
              <a:ext uri="{FF2B5EF4-FFF2-40B4-BE49-F238E27FC236}">
                <a16:creationId xmlns:a16="http://schemas.microsoft.com/office/drawing/2014/main" id="{68A9630F-3097-0F46-A368-9F56AA5EB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1236018"/>
            <a:ext cx="5065776" cy="30513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F4A7B2-18DF-7F4A-9139-3E119F64CFB5}"/>
              </a:ext>
            </a:extLst>
          </p:cNvPr>
          <p:cNvSpPr txBox="1"/>
          <p:nvPr/>
        </p:nvSpPr>
        <p:spPr>
          <a:xfrm>
            <a:off x="8798989" y="4835723"/>
            <a:ext cx="383438" cy="307777"/>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401509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4D2F-C870-774D-A551-AB6327F735C6}"/>
              </a:ext>
            </a:extLst>
          </p:cNvPr>
          <p:cNvSpPr>
            <a:spLocks noGrp="1"/>
          </p:cNvSpPr>
          <p:nvPr>
            <p:ph type="title"/>
          </p:nvPr>
        </p:nvSpPr>
        <p:spPr/>
        <p:txBody>
          <a:bodyPr/>
          <a:lstStyle/>
          <a:p>
            <a:r>
              <a:rPr lang="en-US" dirty="0"/>
              <a:t>Final Model Results</a:t>
            </a:r>
          </a:p>
        </p:txBody>
      </p:sp>
      <p:pic>
        <p:nvPicPr>
          <p:cNvPr id="4" name="Picture 6" descr="https://lh4.googleusercontent.com/-1tLLFpyKOh8nW-lU-_TZAzM0D6JSjbI0E39cXJkDcGDxDHMWe-B7GGwbUqmFxoJ6Yfk5SSk023ifxvmA0rkcA1CZQ6z5j47_BxzdeEgBuayI2kr4ydUwO7OalmajJjK4p9sfarWsySCbc1G6g">
            <a:extLst>
              <a:ext uri="{FF2B5EF4-FFF2-40B4-BE49-F238E27FC236}">
                <a16:creationId xmlns:a16="http://schemas.microsoft.com/office/drawing/2014/main" id="{C1016467-740B-4045-87A1-282965634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446" y="1460500"/>
            <a:ext cx="4521200" cy="290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5EB055-8A25-A343-8047-E7D5B7D625E8}"/>
              </a:ext>
            </a:extLst>
          </p:cNvPr>
          <p:cNvSpPr txBox="1"/>
          <p:nvPr/>
        </p:nvSpPr>
        <p:spPr>
          <a:xfrm>
            <a:off x="8798989" y="4835723"/>
            <a:ext cx="383438" cy="307777"/>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333641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2AB4-053A-3846-B5A2-0FF340DC8321}"/>
              </a:ext>
            </a:extLst>
          </p:cNvPr>
          <p:cNvSpPr>
            <a:spLocks noGrp="1"/>
          </p:cNvSpPr>
          <p:nvPr>
            <p:ph type="title"/>
          </p:nvPr>
        </p:nvSpPr>
        <p:spPr/>
        <p:txBody>
          <a:bodyPr/>
          <a:lstStyle/>
          <a:p>
            <a:r>
              <a:rPr lang="en-US" dirty="0"/>
              <a:t>Final Model Results</a:t>
            </a:r>
          </a:p>
        </p:txBody>
      </p:sp>
      <p:pic>
        <p:nvPicPr>
          <p:cNvPr id="4" name="Picture 4" descr="https://lh5.googleusercontent.com/sf9O-MrO5-GFjraFaayOkezkya2JTLGqhQRKS2h4KaScA6hURtwFuhdQMlRIimeyegYU3DexauVrSPy15dZULEPczereW9RstLDrisFy49wF6faat2U5k0ONYVlIPI66fmUWAePi">
            <a:extLst>
              <a:ext uri="{FF2B5EF4-FFF2-40B4-BE49-F238E27FC236}">
                <a16:creationId xmlns:a16="http://schemas.microsoft.com/office/drawing/2014/main" id="{197001B9-2AD3-1243-B18B-7D2EF74CE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296" y="1511046"/>
            <a:ext cx="43307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lh5.googleusercontent.com/Y-kU6zvyj2MFGC2d3ey1c6hZPWjMROLZr0KRp8GbVivq1C1hRfMwlCvVaj8U1aZ_UO9cZqodDGTDbCMnLU-9CcIvrvCqqcjpx2WBeZ7TghL1nwnROxvng7vP_0d1vQEQXhEhIfYu">
            <a:extLst>
              <a:ext uri="{FF2B5EF4-FFF2-40B4-BE49-F238E27FC236}">
                <a16:creationId xmlns:a16="http://schemas.microsoft.com/office/drawing/2014/main" id="{51A25DEC-D47B-C540-97FB-C1872467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11046"/>
            <a:ext cx="2844800"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7280B7-5009-5A42-BFF7-E112FBACFB31}"/>
              </a:ext>
            </a:extLst>
          </p:cNvPr>
          <p:cNvSpPr txBox="1"/>
          <p:nvPr/>
        </p:nvSpPr>
        <p:spPr>
          <a:xfrm>
            <a:off x="8798989" y="4835723"/>
            <a:ext cx="383438" cy="307777"/>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087330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dirty="0"/>
              <a:t>Business Implications</a:t>
            </a:r>
            <a:endParaRPr sz="2000" dirty="0"/>
          </a:p>
        </p:txBody>
      </p:sp>
      <p:sp>
        <p:nvSpPr>
          <p:cNvPr id="8" name="TextBox 7">
            <a:extLst>
              <a:ext uri="{FF2B5EF4-FFF2-40B4-BE49-F238E27FC236}">
                <a16:creationId xmlns:a16="http://schemas.microsoft.com/office/drawing/2014/main" id="{EA736F64-7A41-474A-9E84-87CE5AB8350F}"/>
              </a:ext>
            </a:extLst>
          </p:cNvPr>
          <p:cNvSpPr txBox="1"/>
          <p:nvPr/>
        </p:nvSpPr>
        <p:spPr>
          <a:xfrm>
            <a:off x="548640" y="1080849"/>
            <a:ext cx="7168896" cy="3754874"/>
          </a:xfrm>
          <a:prstGeom prst="rect">
            <a:avLst/>
          </a:prstGeom>
          <a:noFill/>
        </p:spPr>
        <p:txBody>
          <a:bodyPr wrap="square" rtlCol="0">
            <a:spAutoFit/>
          </a:bodyPr>
          <a:lstStyle/>
          <a:p>
            <a:pPr marL="285750" indent="-285750">
              <a:buFont typeface="Wingdings" pitchFamily="2" charset="2"/>
              <a:buChar char="§"/>
            </a:pPr>
            <a:r>
              <a:rPr lang="en-US" dirty="0"/>
              <a:t>Information gain from our assessment allows Home Credit to better evaluate new applicants (customers with 0 or 1 loan).</a:t>
            </a:r>
          </a:p>
          <a:p>
            <a:pPr marL="285750" indent="-285750">
              <a:buFont typeface="Wingdings" pitchFamily="2" charset="2"/>
              <a:buChar char="§"/>
            </a:pPr>
            <a:endParaRPr lang="en-US" dirty="0"/>
          </a:p>
          <a:p>
            <a:pPr marL="285750" lvl="5" indent="-285750">
              <a:buFont typeface="Wingdings" pitchFamily="2" charset="2"/>
              <a:buChar char="§"/>
            </a:pPr>
            <a:r>
              <a:rPr lang="en-US" dirty="0"/>
              <a:t>Shift Utility Function of Home Credit from Risk Averse towards Risk Neutral </a:t>
            </a:r>
          </a:p>
          <a:p>
            <a:pPr marL="285750" lvl="5" indent="-285750">
              <a:buFont typeface="Wingdings" pitchFamily="2" charset="2"/>
              <a:buChar char="§"/>
            </a:pPr>
            <a:endParaRPr lang="en-US" dirty="0"/>
          </a:p>
          <a:p>
            <a:pPr marL="285750" lvl="5" indent="-285750">
              <a:buFont typeface="Wingdings" pitchFamily="2" charset="2"/>
              <a:buChar char="§"/>
            </a:pPr>
            <a:endParaRPr lang="en-US" dirty="0"/>
          </a:p>
          <a:p>
            <a:pPr lvl="5"/>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r>
              <a:rPr lang="en-US" dirty="0"/>
              <a:t>Customer Base would increase.</a:t>
            </a:r>
          </a:p>
          <a:p>
            <a:pPr marL="285750" indent="-285750">
              <a:buFont typeface="Wingdings" pitchFamily="2" charset="2"/>
              <a:buChar char="§"/>
            </a:pPr>
            <a:endParaRPr lang="en-US" dirty="0"/>
          </a:p>
        </p:txBody>
      </p:sp>
      <p:pic>
        <p:nvPicPr>
          <p:cNvPr id="9" name="Picture 8">
            <a:extLst>
              <a:ext uri="{FF2B5EF4-FFF2-40B4-BE49-F238E27FC236}">
                <a16:creationId xmlns:a16="http://schemas.microsoft.com/office/drawing/2014/main" id="{D3B9595F-C49E-7D44-B173-0DC22FDD321A}"/>
              </a:ext>
            </a:extLst>
          </p:cNvPr>
          <p:cNvPicPr>
            <a:picLocks noChangeAspect="1"/>
          </p:cNvPicPr>
          <p:nvPr/>
        </p:nvPicPr>
        <p:blipFill>
          <a:blip r:embed="rId3"/>
          <a:stretch>
            <a:fillRect/>
          </a:stretch>
        </p:blipFill>
        <p:spPr>
          <a:xfrm>
            <a:off x="274320" y="2049581"/>
            <a:ext cx="6437376" cy="2428276"/>
          </a:xfrm>
          <a:prstGeom prst="rect">
            <a:avLst/>
          </a:prstGeom>
        </p:spPr>
      </p:pic>
      <p:sp>
        <p:nvSpPr>
          <p:cNvPr id="7" name="TextBox 6">
            <a:extLst>
              <a:ext uri="{FF2B5EF4-FFF2-40B4-BE49-F238E27FC236}">
                <a16:creationId xmlns:a16="http://schemas.microsoft.com/office/drawing/2014/main" id="{1FD184EF-CE58-B141-9F2D-C32F0D9A5813}"/>
              </a:ext>
            </a:extLst>
          </p:cNvPr>
          <p:cNvSpPr txBox="1"/>
          <p:nvPr/>
        </p:nvSpPr>
        <p:spPr>
          <a:xfrm>
            <a:off x="8798989" y="4835723"/>
            <a:ext cx="383438" cy="307777"/>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26511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EA20-C5ED-F341-96C4-6ECC8D97425A}"/>
              </a:ext>
            </a:extLst>
          </p:cNvPr>
          <p:cNvSpPr>
            <a:spLocks noGrp="1"/>
          </p:cNvSpPr>
          <p:nvPr>
            <p:ph type="title"/>
          </p:nvPr>
        </p:nvSpPr>
        <p:spPr/>
        <p:txBody>
          <a:bodyPr/>
          <a:lstStyle/>
          <a:p>
            <a:r>
              <a:rPr lang="en-US" dirty="0"/>
              <a:t>Recommendations for Continuation Work</a:t>
            </a:r>
          </a:p>
        </p:txBody>
      </p:sp>
      <p:sp>
        <p:nvSpPr>
          <p:cNvPr id="3" name="Text Placeholder 2">
            <a:extLst>
              <a:ext uri="{FF2B5EF4-FFF2-40B4-BE49-F238E27FC236}">
                <a16:creationId xmlns:a16="http://schemas.microsoft.com/office/drawing/2014/main" id="{78A8C4D4-120E-9E40-9F8B-C12BFB5DD63B}"/>
              </a:ext>
            </a:extLst>
          </p:cNvPr>
          <p:cNvSpPr>
            <a:spLocks noGrp="1"/>
          </p:cNvSpPr>
          <p:nvPr>
            <p:ph type="body" idx="1"/>
          </p:nvPr>
        </p:nvSpPr>
        <p:spPr/>
        <p:txBody>
          <a:bodyPr/>
          <a:lstStyle/>
          <a:p>
            <a:pPr marL="514350" indent="-285750">
              <a:buFont typeface="Wingdings" pitchFamily="2" charset="2"/>
              <a:buChar char="§"/>
            </a:pPr>
            <a:r>
              <a:rPr lang="en-US" u="sng" dirty="0"/>
              <a:t>Macroeconomic factors</a:t>
            </a:r>
          </a:p>
          <a:p>
            <a:pPr marL="514350" indent="-285750">
              <a:buFont typeface="Wingdings" pitchFamily="2" charset="2"/>
              <a:buChar char="§"/>
            </a:pPr>
            <a:r>
              <a:rPr lang="en-US" u="sng" dirty="0"/>
              <a:t>Application</a:t>
            </a:r>
          </a:p>
          <a:p>
            <a:pPr marL="514350" indent="-285750">
              <a:buFont typeface="Wingdings" pitchFamily="2" charset="2"/>
              <a:buChar char="§"/>
            </a:pPr>
            <a:r>
              <a:rPr lang="en-US" u="sng" dirty="0"/>
              <a:t>Cost Metrics</a:t>
            </a:r>
          </a:p>
          <a:p>
            <a:pPr marL="514350" indent="-285750">
              <a:buFont typeface="Wingdings" pitchFamily="2" charset="2"/>
              <a:buChar char="§"/>
            </a:pPr>
            <a:r>
              <a:rPr lang="en-US" u="sng" dirty="0"/>
              <a:t>LTV Value and Time Series Analysis</a:t>
            </a:r>
          </a:p>
          <a:p>
            <a:pPr marL="514350" indent="-285750">
              <a:buFont typeface="Wingdings" pitchFamily="2" charset="2"/>
              <a:buChar char="§"/>
            </a:pPr>
            <a:r>
              <a:rPr lang="en-US" u="sng" dirty="0"/>
              <a:t>Clustering Information</a:t>
            </a:r>
          </a:p>
          <a:p>
            <a:pPr marL="514350" indent="-285750">
              <a:buFont typeface="Wingdings" pitchFamily="2" charset="2"/>
              <a:buChar char="§"/>
            </a:pPr>
            <a:r>
              <a:rPr lang="en-US" u="sng" dirty="0"/>
              <a:t>Dataset Balancing Techniques</a:t>
            </a:r>
            <a:endParaRPr lang="en-US" dirty="0"/>
          </a:p>
        </p:txBody>
      </p:sp>
      <p:sp>
        <p:nvSpPr>
          <p:cNvPr id="5" name="TextBox 4">
            <a:extLst>
              <a:ext uri="{FF2B5EF4-FFF2-40B4-BE49-F238E27FC236}">
                <a16:creationId xmlns:a16="http://schemas.microsoft.com/office/drawing/2014/main" id="{917FFAFE-EE80-E549-820E-11CF0F4817E4}"/>
              </a:ext>
            </a:extLst>
          </p:cNvPr>
          <p:cNvSpPr txBox="1"/>
          <p:nvPr/>
        </p:nvSpPr>
        <p:spPr>
          <a:xfrm>
            <a:off x="8798989" y="4835723"/>
            <a:ext cx="383438" cy="307777"/>
          </a:xfrm>
          <a:prstGeom prst="rect">
            <a:avLst/>
          </a:prstGeom>
          <a:noFill/>
        </p:spPr>
        <p:txBody>
          <a:bodyPr wrap="none" rtlCol="0">
            <a:spAutoFit/>
          </a:bodyPr>
          <a:lstStyle/>
          <a:p>
            <a:r>
              <a:rPr lang="en-US" dirty="0"/>
              <a:t>16</a:t>
            </a:r>
          </a:p>
        </p:txBody>
      </p:sp>
    </p:spTree>
    <p:extLst>
      <p:ext uri="{BB962C8B-B14F-4D97-AF65-F5344CB8AC3E}">
        <p14:creationId xmlns:p14="http://schemas.microsoft.com/office/powerpoint/2010/main" val="176998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D586-4C8D-C048-855C-2C802E59B464}"/>
              </a:ext>
            </a:extLst>
          </p:cNvPr>
          <p:cNvSpPr>
            <a:spLocks noGrp="1"/>
          </p:cNvSpPr>
          <p:nvPr>
            <p:ph type="title"/>
          </p:nvPr>
        </p:nvSpPr>
        <p:spPr/>
        <p:txBody>
          <a:bodyPr/>
          <a:lstStyle/>
          <a:p>
            <a:r>
              <a:rPr lang="en-US" dirty="0"/>
              <a:t>Introduction, Motivation, &amp; Goals</a:t>
            </a:r>
          </a:p>
        </p:txBody>
      </p:sp>
      <p:sp>
        <p:nvSpPr>
          <p:cNvPr id="3" name="Text Placeholder 2">
            <a:extLst>
              <a:ext uri="{FF2B5EF4-FFF2-40B4-BE49-F238E27FC236}">
                <a16:creationId xmlns:a16="http://schemas.microsoft.com/office/drawing/2014/main" id="{C3D110D9-1E96-2B41-BA2C-EAF50614EBD1}"/>
              </a:ext>
            </a:extLst>
          </p:cNvPr>
          <p:cNvSpPr>
            <a:spLocks noGrp="1"/>
          </p:cNvSpPr>
          <p:nvPr>
            <p:ph type="body" idx="1"/>
          </p:nvPr>
        </p:nvSpPr>
        <p:spPr/>
        <p:txBody>
          <a:bodyPr/>
          <a:lstStyle/>
          <a:p>
            <a:pPr marL="514350" indent="-285750">
              <a:buFont typeface="Wingdings" pitchFamily="2" charset="2"/>
              <a:buChar char="§"/>
            </a:pPr>
            <a:r>
              <a:rPr lang="en-US" dirty="0"/>
              <a:t>2008 market crash </a:t>
            </a:r>
            <a:r>
              <a:rPr lang="en-US" dirty="0">
                <a:sym typeface="Wingdings" pitchFamily="2" charset="2"/>
              </a:rPr>
              <a:t> Individuals could not pay back loans due to bad debt</a:t>
            </a:r>
          </a:p>
          <a:p>
            <a:pPr marL="228600" indent="0"/>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r>
              <a:rPr lang="en-US" dirty="0">
                <a:sym typeface="Wingdings" pitchFamily="2" charset="2"/>
              </a:rPr>
              <a:t>Home Credit doesn’t want history to repeat and they have hired us to explore their data</a:t>
            </a:r>
          </a:p>
          <a:p>
            <a:pPr marL="228600" indent="0"/>
            <a:endParaRPr lang="en-US" dirty="0">
              <a:sym typeface="Wingdings" pitchFamily="2" charset="2"/>
            </a:endParaRPr>
          </a:p>
          <a:p>
            <a:pPr marL="228600" indent="0"/>
            <a:endParaRPr lang="en-US" dirty="0">
              <a:sym typeface="Wingdings" pitchFamily="2" charset="2"/>
            </a:endParaRPr>
          </a:p>
          <a:p>
            <a:pPr marL="514350" indent="-285750">
              <a:buFont typeface="Wingdings" pitchFamily="2" charset="2"/>
              <a:buChar char="§"/>
            </a:pPr>
            <a:r>
              <a:rPr lang="en-US" dirty="0">
                <a:sym typeface="Wingdings" pitchFamily="2" charset="2"/>
              </a:rPr>
              <a:t>Goals:</a:t>
            </a:r>
          </a:p>
          <a:p>
            <a:pPr marL="971550" lvl="1" indent="-285750">
              <a:buFont typeface="Wingdings" pitchFamily="2" charset="2"/>
              <a:buChar char="§"/>
            </a:pPr>
            <a:r>
              <a:rPr lang="en-US" dirty="0">
                <a:sym typeface="Wingdings" pitchFamily="2" charset="2"/>
              </a:rPr>
              <a:t>Accurately Predict home loan repayment for current customers</a:t>
            </a:r>
          </a:p>
          <a:p>
            <a:pPr marL="971550" lvl="1" indent="-285750">
              <a:buFont typeface="Wingdings" pitchFamily="2" charset="2"/>
              <a:buChar char="§"/>
            </a:pPr>
            <a:r>
              <a:rPr lang="en-US" dirty="0">
                <a:sym typeface="Wingdings" pitchFamily="2" charset="2"/>
              </a:rPr>
              <a:t>Expand scope: Build classifier that can help identify defaulters from new applicants</a:t>
            </a: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228600" indent="0"/>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228600" indent="0"/>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p>
        </p:txBody>
      </p:sp>
      <p:sp>
        <p:nvSpPr>
          <p:cNvPr id="6" name="TextBox 5">
            <a:extLst>
              <a:ext uri="{FF2B5EF4-FFF2-40B4-BE49-F238E27FC236}">
                <a16:creationId xmlns:a16="http://schemas.microsoft.com/office/drawing/2014/main" id="{B8191748-4ECF-A149-A1BC-922732B3D74A}"/>
              </a:ext>
            </a:extLst>
          </p:cNvPr>
          <p:cNvSpPr txBox="1"/>
          <p:nvPr/>
        </p:nvSpPr>
        <p:spPr>
          <a:xfrm>
            <a:off x="8859948" y="4835723"/>
            <a:ext cx="284052" cy="307777"/>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798907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FFDF-3904-2E4B-8967-4C9F184C2489}"/>
              </a:ext>
            </a:extLst>
          </p:cNvPr>
          <p:cNvSpPr>
            <a:spLocks noGrp="1"/>
          </p:cNvSpPr>
          <p:nvPr>
            <p:ph type="title"/>
          </p:nvPr>
        </p:nvSpPr>
        <p:spPr/>
        <p:txBody>
          <a:bodyPr/>
          <a:lstStyle/>
          <a:p>
            <a:r>
              <a:rPr lang="en-US" dirty="0"/>
              <a:t>Data Description</a:t>
            </a:r>
          </a:p>
        </p:txBody>
      </p:sp>
      <p:sp>
        <p:nvSpPr>
          <p:cNvPr id="3" name="Text Placeholder 2">
            <a:extLst>
              <a:ext uri="{FF2B5EF4-FFF2-40B4-BE49-F238E27FC236}">
                <a16:creationId xmlns:a16="http://schemas.microsoft.com/office/drawing/2014/main" id="{0BC74964-AF30-204A-90F2-CF2FC5E8C481}"/>
              </a:ext>
            </a:extLst>
          </p:cNvPr>
          <p:cNvSpPr>
            <a:spLocks noGrp="1"/>
          </p:cNvSpPr>
          <p:nvPr>
            <p:ph type="body" idx="1"/>
          </p:nvPr>
        </p:nvSpPr>
        <p:spPr/>
        <p:txBody>
          <a:bodyPr/>
          <a:lstStyle/>
          <a:p>
            <a:pPr marL="514350" indent="-285750">
              <a:buFont typeface="Wingdings" pitchFamily="2" charset="2"/>
              <a:buChar char="§"/>
            </a:pPr>
            <a:r>
              <a:rPr lang="en-US" dirty="0"/>
              <a:t>9 csv files (</a:t>
            </a:r>
            <a:r>
              <a:rPr lang="en-US" dirty="0" err="1"/>
              <a:t>Application_test.csv</a:t>
            </a:r>
            <a:r>
              <a:rPr lang="en-US" dirty="0"/>
              <a:t> has no truth labels so not used):</a:t>
            </a:r>
          </a:p>
          <a:p>
            <a:pPr marL="971550" lvl="1" indent="-285750">
              <a:buFont typeface="Wingdings" pitchFamily="2" charset="2"/>
              <a:buChar char="§"/>
            </a:pPr>
            <a:r>
              <a:rPr lang="en-US" u="sng" dirty="0" err="1"/>
              <a:t>Application_test.csv</a:t>
            </a:r>
            <a:r>
              <a:rPr lang="en-US" u="sng" dirty="0"/>
              <a:t>/</a:t>
            </a:r>
            <a:r>
              <a:rPr lang="en-US" u="sng" dirty="0" err="1"/>
              <a:t>Application_train.csv</a:t>
            </a:r>
            <a:endParaRPr lang="en-US" u="sng" dirty="0"/>
          </a:p>
          <a:p>
            <a:pPr marL="971550" lvl="1" indent="-285750">
              <a:buFont typeface="Wingdings" pitchFamily="2" charset="2"/>
              <a:buChar char="§"/>
            </a:pPr>
            <a:r>
              <a:rPr lang="en-US" u="sng" dirty="0" err="1"/>
              <a:t>Bureau.csv</a:t>
            </a:r>
            <a:endParaRPr lang="en-US" u="sng" dirty="0"/>
          </a:p>
          <a:p>
            <a:pPr marL="971550" lvl="1" indent="-285750">
              <a:buFont typeface="Wingdings" pitchFamily="2" charset="2"/>
              <a:buChar char="§"/>
            </a:pPr>
            <a:r>
              <a:rPr lang="en-US" u="sng" dirty="0" err="1"/>
              <a:t>Bureau_balance.csv</a:t>
            </a:r>
            <a:endParaRPr lang="en-US" u="sng" dirty="0"/>
          </a:p>
          <a:p>
            <a:pPr marL="971550" lvl="1" indent="-285750">
              <a:buFont typeface="Wingdings" pitchFamily="2" charset="2"/>
              <a:buChar char="§"/>
            </a:pPr>
            <a:r>
              <a:rPr lang="en-US" u="sng" dirty="0" err="1"/>
              <a:t>POS_CASH_balance.csv</a:t>
            </a:r>
            <a:endParaRPr lang="en-US" u="sng" dirty="0"/>
          </a:p>
          <a:p>
            <a:pPr marL="971550" lvl="1" indent="-285750">
              <a:buFont typeface="Wingdings" pitchFamily="2" charset="2"/>
              <a:buChar char="§"/>
            </a:pPr>
            <a:r>
              <a:rPr lang="en-US" u="sng" dirty="0" err="1"/>
              <a:t>Credit_Card_Balance.csv</a:t>
            </a:r>
            <a:endParaRPr lang="en-US" u="sng" dirty="0"/>
          </a:p>
          <a:p>
            <a:pPr marL="971550" lvl="1" indent="-285750">
              <a:buFont typeface="Wingdings" pitchFamily="2" charset="2"/>
              <a:buChar char="§"/>
            </a:pPr>
            <a:r>
              <a:rPr lang="en-US" u="sng" dirty="0" err="1"/>
              <a:t>Previous_Application.csv</a:t>
            </a:r>
            <a:endParaRPr lang="en-US" u="sng" dirty="0"/>
          </a:p>
          <a:p>
            <a:pPr marL="971550" lvl="1" indent="-285750">
              <a:buFont typeface="Wingdings" pitchFamily="2" charset="2"/>
              <a:buChar char="§"/>
            </a:pPr>
            <a:r>
              <a:rPr lang="en-US" u="sng" dirty="0" err="1"/>
              <a:t>Installment_Payments.csv</a:t>
            </a:r>
            <a:endParaRPr lang="en-US" dirty="0"/>
          </a:p>
        </p:txBody>
      </p:sp>
      <p:sp>
        <p:nvSpPr>
          <p:cNvPr id="4" name="TextBox 3">
            <a:extLst>
              <a:ext uri="{FF2B5EF4-FFF2-40B4-BE49-F238E27FC236}">
                <a16:creationId xmlns:a16="http://schemas.microsoft.com/office/drawing/2014/main" id="{C99783CF-9FD5-DC42-A304-173872337554}"/>
              </a:ext>
            </a:extLst>
          </p:cNvPr>
          <p:cNvSpPr txBox="1"/>
          <p:nvPr/>
        </p:nvSpPr>
        <p:spPr>
          <a:xfrm>
            <a:off x="8859948" y="4835723"/>
            <a:ext cx="284052" cy="307777"/>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666336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FFDF-3904-2E4B-8967-4C9F184C2489}"/>
              </a:ext>
            </a:extLst>
          </p:cNvPr>
          <p:cNvSpPr>
            <a:spLocks noGrp="1"/>
          </p:cNvSpPr>
          <p:nvPr>
            <p:ph type="title"/>
          </p:nvPr>
        </p:nvSpPr>
        <p:spPr/>
        <p:txBody>
          <a:bodyPr/>
          <a:lstStyle/>
          <a:p>
            <a:r>
              <a:rPr lang="en-US" dirty="0"/>
              <a:t>Data Preparation &amp; Data Cleaning</a:t>
            </a:r>
          </a:p>
        </p:txBody>
      </p:sp>
      <p:sp>
        <p:nvSpPr>
          <p:cNvPr id="3" name="Text Placeholder 2">
            <a:extLst>
              <a:ext uri="{FF2B5EF4-FFF2-40B4-BE49-F238E27FC236}">
                <a16:creationId xmlns:a16="http://schemas.microsoft.com/office/drawing/2014/main" id="{0BC74964-AF30-204A-90F2-CF2FC5E8C481}"/>
              </a:ext>
            </a:extLst>
          </p:cNvPr>
          <p:cNvSpPr>
            <a:spLocks noGrp="1"/>
          </p:cNvSpPr>
          <p:nvPr>
            <p:ph type="body" idx="1"/>
          </p:nvPr>
        </p:nvSpPr>
        <p:spPr/>
        <p:txBody>
          <a:bodyPr/>
          <a:lstStyle/>
          <a:p>
            <a:pPr marL="514350" indent="-285750">
              <a:buFont typeface="Wingdings" pitchFamily="2" charset="2"/>
              <a:buChar char="§"/>
            </a:pPr>
            <a:r>
              <a:rPr lang="en-US" dirty="0"/>
              <a:t>Perform multiple joins, set differences, and intersections between all the files to obtain specified dataset of new customers</a:t>
            </a:r>
          </a:p>
          <a:p>
            <a:pPr marL="514350" indent="-285750">
              <a:buFont typeface="Wingdings" pitchFamily="2" charset="2"/>
              <a:buChar char="§"/>
            </a:pPr>
            <a:endParaRPr lang="en-US" dirty="0"/>
          </a:p>
          <a:p>
            <a:pPr marL="514350" indent="-285750">
              <a:buFont typeface="Wingdings" pitchFamily="2" charset="2"/>
              <a:buChar char="§"/>
            </a:pPr>
            <a:r>
              <a:rPr lang="en-US" dirty="0">
                <a:sym typeface="Wingdings" pitchFamily="2" charset="2"/>
              </a:rPr>
              <a:t>Categorical features that did not show variance among categories were dropped</a:t>
            </a: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r>
              <a:rPr lang="en-US" dirty="0">
                <a:sym typeface="Wingdings" pitchFamily="2" charset="2"/>
              </a:rPr>
              <a:t>Features with more than 70% missing were dropped</a:t>
            </a: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r>
              <a:rPr lang="en-US" dirty="0">
                <a:sym typeface="Wingdings" pitchFamily="2" charset="2"/>
              </a:rPr>
              <a:t>Final dataset</a:t>
            </a:r>
          </a:p>
          <a:p>
            <a:pPr marL="971550" lvl="1" indent="-285750">
              <a:buFont typeface="Wingdings" pitchFamily="2" charset="2"/>
              <a:buChar char="§"/>
            </a:pPr>
            <a:r>
              <a:rPr lang="en-US" dirty="0"/>
              <a:t>23000 rows &amp; 112 features (13 are categorical &amp; 99 numerical)</a:t>
            </a: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sym typeface="Wingdings" pitchFamily="2" charset="2"/>
            </a:endParaRPr>
          </a:p>
          <a:p>
            <a:pPr marL="514350" indent="-285750">
              <a:buFont typeface="Wingdings" pitchFamily="2" charset="2"/>
              <a:buChar char="§"/>
            </a:pPr>
            <a:endParaRPr lang="en-US" dirty="0"/>
          </a:p>
        </p:txBody>
      </p:sp>
      <p:sp>
        <p:nvSpPr>
          <p:cNvPr id="4" name="TextBox 3">
            <a:extLst>
              <a:ext uri="{FF2B5EF4-FFF2-40B4-BE49-F238E27FC236}">
                <a16:creationId xmlns:a16="http://schemas.microsoft.com/office/drawing/2014/main" id="{6A4AAE0F-8660-5643-B4EF-11194C7D25AF}"/>
              </a:ext>
            </a:extLst>
          </p:cNvPr>
          <p:cNvSpPr txBox="1"/>
          <p:nvPr/>
        </p:nvSpPr>
        <p:spPr>
          <a:xfrm>
            <a:off x="8859948" y="4835723"/>
            <a:ext cx="284052" cy="307777"/>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23579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991F-5B54-8C4A-A9F6-9385263D8905}"/>
              </a:ext>
            </a:extLst>
          </p:cNvPr>
          <p:cNvSpPr>
            <a:spLocks noGrp="1"/>
          </p:cNvSpPr>
          <p:nvPr>
            <p:ph type="title"/>
          </p:nvPr>
        </p:nvSpPr>
        <p:spPr/>
        <p:txBody>
          <a:bodyPr/>
          <a:lstStyle/>
          <a:p>
            <a:r>
              <a:rPr lang="en-US" dirty="0"/>
              <a:t>EDA</a:t>
            </a:r>
          </a:p>
        </p:txBody>
      </p:sp>
      <p:pic>
        <p:nvPicPr>
          <p:cNvPr id="1026" name="Picture 2" descr="https://lh6.googleusercontent.com/UepCrh22M9slMdqBSdHD5ufbp8F0yVZhmJXGk9gHtqiwWYZ3_ZkjvVq3D0HxD_goTSwOnq3_phf-3jvkK4kRsQW8dvoX9iKEg-Q3xmZOnVQ5RBvhgs-TwDUkAI2fSrVVm3KmI64OzrF3-OolBA">
            <a:extLst>
              <a:ext uri="{FF2B5EF4-FFF2-40B4-BE49-F238E27FC236}">
                <a16:creationId xmlns:a16="http://schemas.microsoft.com/office/drawing/2014/main" id="{72C1136B-667F-F543-BF07-B94A404DC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64692"/>
            <a:ext cx="4114800" cy="35426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485111-471E-A349-B881-22EF1F6BE2D5}"/>
              </a:ext>
            </a:extLst>
          </p:cNvPr>
          <p:cNvSpPr/>
          <p:nvPr/>
        </p:nvSpPr>
        <p:spPr>
          <a:xfrm>
            <a:off x="4572000" y="2048530"/>
            <a:ext cx="4572000" cy="523220"/>
          </a:xfrm>
          <a:prstGeom prst="rect">
            <a:avLst/>
          </a:prstGeom>
        </p:spPr>
        <p:txBody>
          <a:bodyPr>
            <a:spAutoFit/>
          </a:bodyPr>
          <a:lstStyle/>
          <a:p>
            <a:r>
              <a:rPr lang="en-US" dirty="0">
                <a:latin typeface="Calibri" panose="020F0502020204030204" pitchFamily="34" charset="0"/>
                <a:cs typeface="Calibri" panose="020F0502020204030204" pitchFamily="34" charset="0"/>
              </a:rPr>
              <a:t>The underlying data has class imbalanced. 90.47%</a:t>
            </a:r>
          </a:p>
          <a:p>
            <a:r>
              <a:rPr lang="en-US" dirty="0">
                <a:latin typeface="Calibri" panose="020F0502020204030204" pitchFamily="34" charset="0"/>
                <a:cs typeface="Calibri" panose="020F0502020204030204" pitchFamily="34" charset="0"/>
              </a:rPr>
              <a:t>of the applicants are not defaulters.</a:t>
            </a:r>
          </a:p>
        </p:txBody>
      </p:sp>
      <p:sp>
        <p:nvSpPr>
          <p:cNvPr id="5" name="TextBox 4">
            <a:extLst>
              <a:ext uri="{FF2B5EF4-FFF2-40B4-BE49-F238E27FC236}">
                <a16:creationId xmlns:a16="http://schemas.microsoft.com/office/drawing/2014/main" id="{6C0359C2-AC3A-B941-932B-07D57780E746}"/>
              </a:ext>
            </a:extLst>
          </p:cNvPr>
          <p:cNvSpPr txBox="1"/>
          <p:nvPr/>
        </p:nvSpPr>
        <p:spPr>
          <a:xfrm>
            <a:off x="8859948" y="4835723"/>
            <a:ext cx="284052" cy="307777"/>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51071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7975-240D-1246-9C1D-45ADCAC71635}"/>
              </a:ext>
            </a:extLst>
          </p:cNvPr>
          <p:cNvSpPr>
            <a:spLocks noGrp="1"/>
          </p:cNvSpPr>
          <p:nvPr>
            <p:ph type="title"/>
          </p:nvPr>
        </p:nvSpPr>
        <p:spPr/>
        <p:txBody>
          <a:bodyPr/>
          <a:lstStyle/>
          <a:p>
            <a:r>
              <a:rPr lang="en-US" dirty="0"/>
              <a:t>EDA</a:t>
            </a:r>
          </a:p>
        </p:txBody>
      </p:sp>
      <p:pic>
        <p:nvPicPr>
          <p:cNvPr id="4" name="Picture 3">
            <a:extLst>
              <a:ext uri="{FF2B5EF4-FFF2-40B4-BE49-F238E27FC236}">
                <a16:creationId xmlns:a16="http://schemas.microsoft.com/office/drawing/2014/main" id="{DDFFAB5E-B10F-B84C-9CD5-A6AD058969E4}"/>
              </a:ext>
            </a:extLst>
          </p:cNvPr>
          <p:cNvPicPr>
            <a:picLocks noChangeAspect="1"/>
          </p:cNvPicPr>
          <p:nvPr/>
        </p:nvPicPr>
        <p:blipFill>
          <a:blip r:embed="rId2"/>
          <a:stretch>
            <a:fillRect/>
          </a:stretch>
        </p:blipFill>
        <p:spPr>
          <a:xfrm>
            <a:off x="457200" y="1200150"/>
            <a:ext cx="5340096" cy="3432918"/>
          </a:xfrm>
          <a:prstGeom prst="rect">
            <a:avLst/>
          </a:prstGeom>
        </p:spPr>
      </p:pic>
      <p:sp>
        <p:nvSpPr>
          <p:cNvPr id="5" name="TextBox 4">
            <a:extLst>
              <a:ext uri="{FF2B5EF4-FFF2-40B4-BE49-F238E27FC236}">
                <a16:creationId xmlns:a16="http://schemas.microsoft.com/office/drawing/2014/main" id="{C3566098-D4A5-274A-9885-E52DDBEA73FA}"/>
              </a:ext>
            </a:extLst>
          </p:cNvPr>
          <p:cNvSpPr txBox="1"/>
          <p:nvPr/>
        </p:nvSpPr>
        <p:spPr>
          <a:xfrm>
            <a:off x="8859948" y="4835723"/>
            <a:ext cx="284052" cy="307777"/>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626880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dirty="0"/>
              <a:t>Methodology</a:t>
            </a:r>
            <a:endParaRPr sz="2000" dirty="0"/>
          </a:p>
        </p:txBody>
      </p:sp>
      <p:sp>
        <p:nvSpPr>
          <p:cNvPr id="3" name="TextBox 2">
            <a:extLst>
              <a:ext uri="{FF2B5EF4-FFF2-40B4-BE49-F238E27FC236}">
                <a16:creationId xmlns:a16="http://schemas.microsoft.com/office/drawing/2014/main" id="{F7DE8F7D-4C25-A14C-88EF-6BDABFB892DB}"/>
              </a:ext>
            </a:extLst>
          </p:cNvPr>
          <p:cNvSpPr txBox="1"/>
          <p:nvPr/>
        </p:nvSpPr>
        <p:spPr>
          <a:xfrm>
            <a:off x="8859948" y="4835723"/>
            <a:ext cx="284052" cy="307777"/>
          </a:xfrm>
          <a:prstGeom prst="rect">
            <a:avLst/>
          </a:prstGeom>
          <a:noFill/>
        </p:spPr>
        <p:txBody>
          <a:bodyPr wrap="none" rtlCol="0">
            <a:spAutoFit/>
          </a:bodyPr>
          <a:lstStyle/>
          <a:p>
            <a:r>
              <a:rPr lang="en-US" dirty="0"/>
              <a:t>8</a:t>
            </a:r>
          </a:p>
        </p:txBody>
      </p:sp>
      <p:sp>
        <p:nvSpPr>
          <p:cNvPr id="2" name="Text Placeholder 1">
            <a:extLst>
              <a:ext uri="{FF2B5EF4-FFF2-40B4-BE49-F238E27FC236}">
                <a16:creationId xmlns:a16="http://schemas.microsoft.com/office/drawing/2014/main" id="{F4AC9E20-AC82-EB44-AE4F-9B8149673C16}"/>
              </a:ext>
            </a:extLst>
          </p:cNvPr>
          <p:cNvSpPr>
            <a:spLocks noGrp="1"/>
          </p:cNvSpPr>
          <p:nvPr>
            <p:ph type="body" idx="1"/>
          </p:nvPr>
        </p:nvSpPr>
        <p:spPr/>
        <p:txBody>
          <a:bodyPr/>
          <a:lstStyle/>
          <a:p>
            <a:pPr marL="514350" indent="-285750">
              <a:buFont typeface="Wingdings" pitchFamily="2" charset="2"/>
              <a:buChar char="§"/>
            </a:pPr>
            <a:r>
              <a:rPr lang="en-US" b="1" dirty="0"/>
              <a:t>Step 1: One Hot Encoding</a:t>
            </a:r>
          </a:p>
          <a:p>
            <a:pPr marL="514350" indent="-285750">
              <a:buFont typeface="Wingdings" pitchFamily="2" charset="2"/>
              <a:buChar char="§"/>
            </a:pPr>
            <a:r>
              <a:rPr lang="en-US" b="1" dirty="0"/>
              <a:t>Step 2: Train/Test Split</a:t>
            </a:r>
          </a:p>
          <a:p>
            <a:pPr marL="514350" indent="-285750">
              <a:buFont typeface="Wingdings" pitchFamily="2" charset="2"/>
              <a:buChar char="§"/>
            </a:pPr>
            <a:r>
              <a:rPr lang="en-US" b="1" dirty="0"/>
              <a:t>Step 3: Hyper Parameter Tuning using Cross Validation </a:t>
            </a:r>
          </a:p>
          <a:p>
            <a:pPr marL="514350" indent="-285750">
              <a:buFont typeface="Wingdings" pitchFamily="2" charset="2"/>
              <a:buChar char="§"/>
            </a:pPr>
            <a:r>
              <a:rPr lang="en-US" b="1" dirty="0"/>
              <a:t>Step 4: Pass Models (Logistic Regression, </a:t>
            </a:r>
            <a:r>
              <a:rPr lang="en-US" b="1" dirty="0" err="1"/>
              <a:t>Knn</a:t>
            </a:r>
            <a:r>
              <a:rPr lang="en-US" b="1" dirty="0"/>
              <a:t>, Naive Bayes, and Random Forest) with the optimal parameter from Step 3 to a Cross Validation Class to perform model fitting and prediction</a:t>
            </a:r>
          </a:p>
          <a:p>
            <a:pPr marL="514350" indent="-285750">
              <a:buFont typeface="Wingdings" pitchFamily="2" charset="2"/>
              <a:buChar char="§"/>
            </a:pPr>
            <a:r>
              <a:rPr lang="en-US" b="1" dirty="0"/>
              <a:t>Step 5: Pass the results from Step 4 to a metrics calculation function. </a:t>
            </a:r>
          </a:p>
          <a:p>
            <a:pPr marL="514350" indent="-285750">
              <a:buFont typeface="Wingdings" pitchFamily="2" charset="2"/>
              <a:buChar char="§"/>
            </a:pPr>
            <a:r>
              <a:rPr lang="en-US" b="1" dirty="0"/>
              <a:t>Step 6: Repeat Steps 4 and 5 three times</a:t>
            </a:r>
          </a:p>
          <a:p>
            <a:pPr marL="971550" lvl="1" indent="-285750">
              <a:buFont typeface="Wingdings" pitchFamily="2" charset="2"/>
              <a:buChar char="§"/>
            </a:pPr>
            <a:r>
              <a:rPr lang="en-US" dirty="0"/>
              <a:t>Before fixing class imbalance or performing feature engineering</a:t>
            </a:r>
          </a:p>
          <a:p>
            <a:pPr marL="971550" lvl="1" indent="-285750">
              <a:buFont typeface="Wingdings" pitchFamily="2" charset="2"/>
              <a:buChar char="§"/>
            </a:pPr>
            <a:r>
              <a:rPr lang="en-US" dirty="0"/>
              <a:t>After fixing class imbalance but not performing feature engineering</a:t>
            </a:r>
          </a:p>
          <a:p>
            <a:pPr marL="971550" lvl="1" indent="-285750">
              <a:buFont typeface="Wingdings" pitchFamily="2" charset="2"/>
              <a:buChar char="§"/>
            </a:pPr>
            <a:r>
              <a:rPr lang="en-US" dirty="0"/>
              <a:t>After fixing class imbalance and performing feature engineering</a:t>
            </a:r>
          </a:p>
          <a:p>
            <a:pPr marL="685800" lvl="1" indent="0">
              <a:buNone/>
            </a:pPr>
            <a:endParaRPr lang="en-US" dirty="0"/>
          </a:p>
          <a:p>
            <a:pPr marL="971550" lvl="1" indent="-285750">
              <a:buFont typeface="Wingdings" pitchFamily="2" charset="2"/>
              <a:buChar char="§"/>
            </a:pP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57200" y="361950"/>
            <a:ext cx="8229600" cy="60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dirty="0">
                <a:latin typeface="Calibri" panose="020F0502020204030204" pitchFamily="34" charset="0"/>
                <a:cs typeface="Calibri" panose="020F0502020204030204" pitchFamily="34" charset="0"/>
              </a:rPr>
              <a:t>COST: Metric for Evaluation</a:t>
            </a:r>
            <a:endParaRPr sz="2000" dirty="0">
              <a:latin typeface="Calibri" panose="020F0502020204030204" pitchFamily="34" charset="0"/>
              <a:cs typeface="Calibri" panose="020F0502020204030204" pitchFamily="34" charset="0"/>
            </a:endParaRPr>
          </a:p>
        </p:txBody>
      </p:sp>
      <p:sp>
        <p:nvSpPr>
          <p:cNvPr id="57" name="Google Shape;57;p10"/>
          <p:cNvSpPr txBox="1">
            <a:spLocks noGrp="1"/>
          </p:cNvSpPr>
          <p:nvPr>
            <p:ph type="body" idx="1"/>
          </p:nvPr>
        </p:nvSpPr>
        <p:spPr>
          <a:xfrm>
            <a:off x="457200" y="971550"/>
            <a:ext cx="8229600" cy="3429000"/>
          </a:xfrm>
          <a:prstGeom prst="rect">
            <a:avLst/>
          </a:prstGeom>
        </p:spPr>
        <p:txBody>
          <a:bodyPr spcFirstLastPara="1" wrap="square" lIns="91425" tIns="45700" rIns="91425" bIns="45700" anchor="t" anchorCtr="0">
            <a:noAutofit/>
          </a:bodyPr>
          <a:lstStyle/>
          <a:p>
            <a:pPr marL="400050" lvl="0" indent="-285750" algn="l" rtl="0">
              <a:lnSpc>
                <a:spcPct val="90000"/>
              </a:lnSpc>
              <a:spcBef>
                <a:spcPts val="1000"/>
              </a:spcBef>
              <a:spcAft>
                <a:spcPts val="0"/>
              </a:spcAft>
              <a:buSzPts val="1800"/>
              <a:buFont typeface="Arial" panose="020B0604020202020204" pitchFamily="34" charset="0"/>
              <a:buChar char="•"/>
            </a:pPr>
            <a:r>
              <a:rPr lang="en-US" sz="1800" b="1" dirty="0">
                <a:latin typeface="Calibri" panose="020F0502020204030204" pitchFamily="34" charset="0"/>
                <a:cs typeface="Calibri" panose="020F0502020204030204" pitchFamily="34" charset="0"/>
              </a:rPr>
              <a:t>Idea</a:t>
            </a:r>
            <a:r>
              <a:rPr lang="en-US" sz="1800" dirty="0">
                <a:latin typeface="Calibri" panose="020F0502020204030204" pitchFamily="34" charset="0"/>
                <a:cs typeface="Calibri" panose="020F0502020204030204" pitchFamily="34" charset="0"/>
              </a:rPr>
              <a:t>: For a manager at Home Credit, we want an easier metric for evaluating the best model. </a:t>
            </a:r>
          </a:p>
          <a:p>
            <a:pPr marL="400050" lvl="0" indent="-285750" algn="l" rtl="0">
              <a:lnSpc>
                <a:spcPct val="90000"/>
              </a:lnSpc>
              <a:spcBef>
                <a:spcPts val="1000"/>
              </a:spcBef>
              <a:spcAft>
                <a:spcPts val="0"/>
              </a:spcAft>
              <a:buSzPts val="180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400050" lvl="0" indent="-285750" algn="l" rtl="0">
              <a:lnSpc>
                <a:spcPct val="90000"/>
              </a:lnSpc>
              <a:spcBef>
                <a:spcPts val="1000"/>
              </a:spcBef>
              <a:spcAft>
                <a:spcPts val="0"/>
              </a:spcAft>
              <a:buSzPts val="180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114300" lvl="0" indent="0" algn="l" rtl="0">
              <a:lnSpc>
                <a:spcPct val="90000"/>
              </a:lnSpc>
              <a:spcBef>
                <a:spcPts val="1000"/>
              </a:spcBef>
              <a:spcAft>
                <a:spcPts val="0"/>
              </a:spcAft>
              <a:buSzPts val="1800"/>
            </a:pPr>
            <a:endParaRPr lang="en-US" sz="1800" dirty="0">
              <a:latin typeface="Calibri" panose="020F0502020204030204" pitchFamily="34" charset="0"/>
              <a:cs typeface="Calibri" panose="020F0502020204030204" pitchFamily="34" charset="0"/>
            </a:endParaRPr>
          </a:p>
          <a:p>
            <a:pPr marL="400050" lvl="0" indent="-285750">
              <a:lnSpc>
                <a:spcPct val="90000"/>
              </a:lnSpc>
              <a:spcBef>
                <a:spcPts val="1000"/>
              </a:spcBef>
              <a:buSzPts val="1800"/>
              <a:buFont typeface="Arial" panose="020B0604020202020204" pitchFamily="34" charset="0"/>
              <a:buChar char="•"/>
            </a:pPr>
            <a:r>
              <a:rPr lang="en-US" sz="1800" dirty="0">
                <a:latin typeface="Calibri" panose="020F0502020204030204" pitchFamily="34" charset="0"/>
                <a:cs typeface="Calibri" panose="020F0502020204030204" pitchFamily="34" charset="0"/>
              </a:rPr>
              <a:t>Total Cost =  C(FN) * no. of FN + C(FP) * no of FP </a:t>
            </a:r>
          </a:p>
          <a:p>
            <a:pPr marL="400050" lvl="0" indent="-285750">
              <a:lnSpc>
                <a:spcPct val="90000"/>
              </a:lnSpc>
              <a:spcBef>
                <a:spcPts val="1000"/>
              </a:spcBef>
              <a:buSzPts val="1800"/>
              <a:buFont typeface="Arial" panose="020B0604020202020204" pitchFamily="34" charset="0"/>
              <a:buChar char="•"/>
            </a:pPr>
            <a:r>
              <a:rPr lang="en-US" sz="1800" b="1" dirty="0">
                <a:latin typeface="Calibri" panose="020F0502020204030204" pitchFamily="34" charset="0"/>
                <a:cs typeface="Calibri" panose="020F0502020204030204" pitchFamily="34" charset="0"/>
              </a:rPr>
              <a:t>Goal</a:t>
            </a:r>
            <a:r>
              <a:rPr lang="en-US" sz="1800" dirty="0">
                <a:latin typeface="Calibri" panose="020F0502020204030204" pitchFamily="34" charset="0"/>
                <a:cs typeface="Calibri" panose="020F0502020204030204" pitchFamily="34" charset="0"/>
              </a:rPr>
              <a:t>: To choose the model with </a:t>
            </a:r>
            <a:r>
              <a:rPr lang="en-US" sz="1800" b="1" dirty="0">
                <a:latin typeface="Calibri" panose="020F0502020204030204" pitchFamily="34" charset="0"/>
                <a:cs typeface="Calibri" panose="020F0502020204030204" pitchFamily="34" charset="0"/>
              </a:rPr>
              <a:t>lowest</a:t>
            </a:r>
            <a:r>
              <a:rPr lang="en-US" sz="1800" dirty="0">
                <a:latin typeface="Calibri" panose="020F0502020204030204" pitchFamily="34" charset="0"/>
                <a:cs typeface="Calibri" panose="020F0502020204030204" pitchFamily="34" charset="0"/>
              </a:rPr>
              <a:t> total cost (minimize false negatives while ensuring opportunities are not lost)</a:t>
            </a:r>
          </a:p>
          <a:p>
            <a:pPr marL="400050" lvl="0" indent="-285750">
              <a:lnSpc>
                <a:spcPct val="90000"/>
              </a:lnSpc>
              <a:spcBef>
                <a:spcPts val="1000"/>
              </a:spcBef>
              <a:buSzPts val="1800"/>
              <a:buFont typeface="Arial" panose="020B0604020202020204" pitchFamily="34" charset="0"/>
              <a:buChar char="•"/>
            </a:pPr>
            <a:r>
              <a:rPr lang="en-US" sz="1800" dirty="0">
                <a:latin typeface="Calibri" panose="020F0502020204030204" pitchFamily="34" charset="0"/>
                <a:cs typeface="Calibri" panose="020F0502020204030204" pitchFamily="34" charset="0"/>
              </a:rPr>
              <a:t>Finding the </a:t>
            </a:r>
            <a:r>
              <a:rPr lang="en-US" sz="1800" b="1" dirty="0">
                <a:latin typeface="Calibri" panose="020F0502020204030204" pitchFamily="34" charset="0"/>
                <a:cs typeface="Calibri" panose="020F0502020204030204" pitchFamily="34" charset="0"/>
              </a:rPr>
              <a:t>right balance</a:t>
            </a:r>
            <a:r>
              <a:rPr lang="en-US" sz="1800" dirty="0">
                <a:latin typeface="Calibri" panose="020F0502020204030204" pitchFamily="34" charset="0"/>
                <a:cs typeface="Calibri" panose="020F0502020204030204" pitchFamily="34" charset="0"/>
              </a:rPr>
              <a:t> between opportunity cost and cost of accepting a potential defaulter.</a:t>
            </a:r>
            <a:endParaRPr sz="1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7DE8F7D-4C25-A14C-88EF-6BDABFB892DB}"/>
              </a:ext>
            </a:extLst>
          </p:cNvPr>
          <p:cNvSpPr txBox="1"/>
          <p:nvPr/>
        </p:nvSpPr>
        <p:spPr>
          <a:xfrm>
            <a:off x="8859948" y="4835723"/>
            <a:ext cx="276038"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9</a:t>
            </a:r>
          </a:p>
        </p:txBody>
      </p:sp>
      <p:pic>
        <p:nvPicPr>
          <p:cNvPr id="4" name="Picture 3">
            <a:extLst>
              <a:ext uri="{FF2B5EF4-FFF2-40B4-BE49-F238E27FC236}">
                <a16:creationId xmlns:a16="http://schemas.microsoft.com/office/drawing/2014/main" id="{37042F60-E146-6448-AE94-02E355507786}"/>
              </a:ext>
            </a:extLst>
          </p:cNvPr>
          <p:cNvPicPr>
            <a:picLocks noChangeAspect="1"/>
          </p:cNvPicPr>
          <p:nvPr/>
        </p:nvPicPr>
        <p:blipFill>
          <a:blip r:embed="rId3"/>
          <a:stretch>
            <a:fillRect/>
          </a:stretch>
        </p:blipFill>
        <p:spPr>
          <a:xfrm>
            <a:off x="2304288" y="1618205"/>
            <a:ext cx="5010658" cy="1067845"/>
          </a:xfrm>
          <a:prstGeom prst="rect">
            <a:avLst/>
          </a:prstGeom>
        </p:spPr>
      </p:pic>
    </p:spTree>
    <p:extLst>
      <p:ext uri="{BB962C8B-B14F-4D97-AF65-F5344CB8AC3E}">
        <p14:creationId xmlns:p14="http://schemas.microsoft.com/office/powerpoint/2010/main" val="263105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CEB6-4A82-F94E-8333-E4567AF6B4D0}"/>
              </a:ext>
            </a:extLst>
          </p:cNvPr>
          <p:cNvSpPr>
            <a:spLocks noGrp="1"/>
          </p:cNvSpPr>
          <p:nvPr>
            <p:ph type="title"/>
          </p:nvPr>
        </p:nvSpPr>
        <p:spPr/>
        <p:txBody>
          <a:bodyPr/>
          <a:lstStyle/>
          <a:p>
            <a:r>
              <a:rPr lang="en-US" dirty="0"/>
              <a:t>Model Comparison</a:t>
            </a:r>
          </a:p>
        </p:txBody>
      </p:sp>
      <p:pic>
        <p:nvPicPr>
          <p:cNvPr id="3074" name="Picture 2" descr="https://lh6.googleusercontent.com/yr8mspCdmCqAtDqMJ6nCSwkYErRBWVE-TIK0XkEomdVGJgdj1AIp3-bz6V2RoRzsbVYcNo_SZQon8nPgyFvgR-fnAEyJzS8_a1OiL7a-KDhUo4VyuQB0Ynr5oVr6IYwLe1iSaJ7p8gciOF74AA">
            <a:extLst>
              <a:ext uri="{FF2B5EF4-FFF2-40B4-BE49-F238E27FC236}">
                <a16:creationId xmlns:a16="http://schemas.microsoft.com/office/drawing/2014/main" id="{1D4EAC77-5670-E143-A260-924B54133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71550"/>
            <a:ext cx="7924800" cy="2349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9207AF-6521-6845-830B-081A273F50B1}"/>
              </a:ext>
            </a:extLst>
          </p:cNvPr>
          <p:cNvSpPr/>
          <p:nvPr/>
        </p:nvSpPr>
        <p:spPr>
          <a:xfrm>
            <a:off x="457200" y="3453596"/>
            <a:ext cx="4572000" cy="954107"/>
          </a:xfrm>
          <a:prstGeom prst="rect">
            <a:avLst/>
          </a:prstGeom>
        </p:spPr>
        <p:txBody>
          <a:bodyPr>
            <a:spAutoFit/>
          </a:bodyPr>
          <a:lstStyle/>
          <a:p>
            <a:r>
              <a:rPr lang="en-US" dirty="0">
                <a:latin typeface="Calibri" panose="020F0502020204030204" pitchFamily="34" charset="0"/>
              </a:rPr>
              <a:t>The best model here is Random Forest (column C) because the AUC for the model is the best and the cost is also minimum. The right column shows improvement of AUC and COST from the worst models. </a:t>
            </a:r>
            <a:endParaRPr lang="en-US" dirty="0"/>
          </a:p>
        </p:txBody>
      </p:sp>
      <p:sp>
        <p:nvSpPr>
          <p:cNvPr id="6" name="TextBox 5">
            <a:extLst>
              <a:ext uri="{FF2B5EF4-FFF2-40B4-BE49-F238E27FC236}">
                <a16:creationId xmlns:a16="http://schemas.microsoft.com/office/drawing/2014/main" id="{372C907A-7779-B74E-8D7D-3E01F641F428}"/>
              </a:ext>
            </a:extLst>
          </p:cNvPr>
          <p:cNvSpPr txBox="1"/>
          <p:nvPr/>
        </p:nvSpPr>
        <p:spPr>
          <a:xfrm>
            <a:off x="8798989" y="4835723"/>
            <a:ext cx="383438" cy="307777"/>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3912920510"/>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540</Words>
  <Application>Microsoft Macintosh PowerPoint</Application>
  <PresentationFormat>On-screen Show (16:9)</PresentationFormat>
  <Paragraphs>118</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Open Sans</vt:lpstr>
      <vt:lpstr>Times</vt:lpstr>
      <vt:lpstr>Calibri</vt:lpstr>
      <vt:lpstr>Arial</vt:lpstr>
      <vt:lpstr>Wingdings</vt:lpstr>
      <vt:lpstr>CMU PPT Theme</vt:lpstr>
      <vt:lpstr>PowerPoint Presentation</vt:lpstr>
      <vt:lpstr>Introduction, Motivation, &amp; Goals</vt:lpstr>
      <vt:lpstr>Data Description</vt:lpstr>
      <vt:lpstr>Data Preparation &amp; Data Cleaning</vt:lpstr>
      <vt:lpstr>EDA</vt:lpstr>
      <vt:lpstr>EDA</vt:lpstr>
      <vt:lpstr>Methodology</vt:lpstr>
      <vt:lpstr>COST: Metric for Evaluation</vt:lpstr>
      <vt:lpstr>Model Comparison</vt:lpstr>
      <vt:lpstr>ROC CURVES</vt:lpstr>
      <vt:lpstr>Final Model Results</vt:lpstr>
      <vt:lpstr>Final Model Results</vt:lpstr>
      <vt:lpstr>Final Model Results</vt:lpstr>
      <vt:lpstr>Business Implications</vt:lpstr>
      <vt:lpstr>Recommendations for Continuation Work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130</cp:revision>
  <dcterms:modified xsi:type="dcterms:W3CDTF">2018-12-12T23:58:58Z</dcterms:modified>
</cp:coreProperties>
</file>